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3" r:id="rId19"/>
    <p:sldId id="272" r:id="rId20"/>
    <p:sldId id="275" r:id="rId21"/>
    <p:sldId id="276" r:id="rId22"/>
    <p:sldId id="278" r:id="rId23"/>
    <p:sldId id="279" r:id="rId24"/>
    <p:sldId id="277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Noto Sans KR Black" panose="020B0200000000000000" pitchFamily="50" charset="-127"/>
      <p:bold r:id="rId42"/>
    </p:embeddedFont>
    <p:embeddedFont>
      <p:font typeface="Noto Sans KR SemiBold" panose="020B0200000000000000" pitchFamily="50" charset="-127"/>
      <p:bold r:id="rId43"/>
    </p:embeddedFont>
    <p:embeddedFont>
      <p:font typeface="Noto Sans KR" panose="020B0200000000000000" pitchFamily="50" charset="-127"/>
      <p:regular r:id="rId44"/>
      <p:bold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Noto Sans KR ExtraBold" panose="020B0200000000000000" pitchFamily="50" charset="-127"/>
      <p:bold r:id="rId48"/>
    </p:embeddedFont>
    <p:embeddedFont>
      <p:font typeface="Poppins Medium Bold" panose="020B0600000101010101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ADA"/>
    <a:srgbClr val="F6F6F6"/>
    <a:srgbClr val="FDF3DA"/>
    <a:srgbClr val="A1A1A1"/>
    <a:srgbClr val="F3F3F3"/>
    <a:srgbClr val="EEEEEE"/>
    <a:srgbClr val="F9F9F9"/>
    <a:srgbClr val="E6E6E6"/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093" autoAdjust="0"/>
  </p:normalViewPr>
  <p:slideViewPr>
    <p:cSldViewPr>
      <p:cViewPr varScale="1">
        <p:scale>
          <a:sx n="43" d="100"/>
          <a:sy n="43" d="100"/>
        </p:scale>
        <p:origin x="90" y="5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0F38F-8A35-412D-B91E-F90F063E7868}" type="datetimeFigureOut">
              <a:rPr lang="ko-KR" altLang="en-US" smtClean="0"/>
              <a:t>2024-02-23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62033-CAE0-4FF1-A0D2-F07438EF73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5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2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2.png"/><Relationship Id="rId19" Type="http://schemas.openxmlformats.org/officeDocument/2006/relationships/image" Target="../media/image17.jpeg"/><Relationship Id="rId4" Type="http://schemas.openxmlformats.org/officeDocument/2006/relationships/image" Target="../media/image9.png"/><Relationship Id="rId9" Type="http://schemas.openxmlformats.org/officeDocument/2006/relationships/image" Target="../media/image12.sv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7.jpeg"/><Relationship Id="rId3" Type="http://schemas.openxmlformats.org/officeDocument/2006/relationships/image" Target="../media/image16.svg"/><Relationship Id="rId7" Type="http://schemas.openxmlformats.org/officeDocument/2006/relationships/image" Target="../media/image14.svg"/><Relationship Id="rId12" Type="http://schemas.openxmlformats.org/officeDocument/2006/relationships/image" Target="../media/image21.svg"/><Relationship Id="rId17" Type="http://schemas.openxmlformats.org/officeDocument/2006/relationships/image" Target="../media/image12.svg"/><Relationship Id="rId2" Type="http://schemas.openxmlformats.org/officeDocument/2006/relationships/image" Target="../media/image13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24.svg"/><Relationship Id="rId15" Type="http://schemas.openxmlformats.org/officeDocument/2006/relationships/image" Target="../media/image10.svg"/><Relationship Id="rId10" Type="http://schemas.openxmlformats.org/officeDocument/2006/relationships/image" Target="../media/image18.svg"/><Relationship Id="rId4" Type="http://schemas.openxmlformats.org/officeDocument/2006/relationships/image" Target="../media/image19.png"/><Relationship Id="rId9" Type="http://schemas.openxmlformats.org/officeDocument/2006/relationships/image" Target="../media/image14.png"/><Relationship Id="rId1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352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960521" y="7821125"/>
            <a:ext cx="2917549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16182" y="0"/>
            <a:ext cx="16855636" cy="450526"/>
            <a:chOff x="0" y="0"/>
            <a:chExt cx="5701783" cy="152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182" y="9836474"/>
            <a:ext cx="16855636" cy="450526"/>
            <a:chOff x="0" y="0"/>
            <a:chExt cx="5701783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3065796"/>
            <a:ext cx="156591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248" dirty="0" err="1" smtClean="0">
                <a:solidFill>
                  <a:srgbClr val="333333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Portfoilo</a:t>
            </a:r>
            <a:endParaRPr lang="en-US" sz="8000" spc="248" dirty="0">
              <a:solidFill>
                <a:srgbClr val="333333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8700" y="4206897"/>
            <a:ext cx="11658600" cy="62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altLang="ko-KR" sz="23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생활</a:t>
            </a:r>
            <a:r>
              <a:rPr lang="en-US" altLang="ko-KR" sz="23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환경에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따른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노인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및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삶의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만족도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분석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서비스</a:t>
            </a:r>
            <a:endParaRPr lang="en-US" altLang="ko-KR" sz="23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847622" y="2774539"/>
            <a:ext cx="10592755" cy="6098198"/>
          </a:xfrm>
          <a:custGeom>
            <a:avLst/>
            <a:gdLst/>
            <a:ahLst/>
            <a:cxnLst/>
            <a:rect l="l" t="t" r="r" b="b"/>
            <a:pathLst>
              <a:path w="10592755" h="6098198">
                <a:moveTo>
                  <a:pt x="0" y="0"/>
                </a:moveTo>
                <a:lnTo>
                  <a:pt x="10592756" y="0"/>
                </a:lnTo>
                <a:lnTo>
                  <a:pt x="10592756" y="6098198"/>
                </a:lnTo>
                <a:lnTo>
                  <a:pt x="0" y="6098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스케쥴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2차 프로젝트(Servlet &amp; JSP)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461765"/>
            <a:ext cx="9834486" cy="5623309"/>
          </a:xfrm>
          <a:custGeom>
            <a:avLst/>
            <a:gdLst/>
            <a:ahLst/>
            <a:cxnLst/>
            <a:rect l="l" t="t" r="r" b="b"/>
            <a:pathLst>
              <a:path w="9834486" h="5623309">
                <a:moveTo>
                  <a:pt x="0" y="0"/>
                </a:moveTo>
                <a:lnTo>
                  <a:pt x="9834486" y="0"/>
                </a:lnTo>
                <a:lnTo>
                  <a:pt x="9834486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534346" y="3695700"/>
            <a:ext cx="5383801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453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정보를 입력</a:t>
            </a:r>
            <a:r>
              <a:rPr lang="en-US" altLang="ko-KR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 정보를 예측 후 정보를 제공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08453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</a:t>
            </a:r>
            <a:r>
              <a:rPr lang="ko-KR" altLang="en-US" sz="189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</a:t>
            </a:r>
            <a:r>
              <a:rPr lang="ko-KR" altLang="en-US" sz="1891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 사용자의 기대 여명을 계산</a:t>
            </a:r>
            <a:endParaRPr lang="en-US" altLang="ko-KR" sz="1891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여명 정보 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여명 정보 제공</a:t>
            </a:r>
          </a:p>
        </p:txBody>
      </p:sp>
      <p:sp>
        <p:nvSpPr>
          <p:cNvPr id="9" name="Freeform 9"/>
          <p:cNvSpPr/>
          <p:nvPr/>
        </p:nvSpPr>
        <p:spPr>
          <a:xfrm>
            <a:off x="1028700" y="2705189"/>
            <a:ext cx="9767195" cy="3501864"/>
          </a:xfrm>
          <a:custGeom>
            <a:avLst/>
            <a:gdLst/>
            <a:ahLst/>
            <a:cxnLst/>
            <a:rect l="l" t="t" r="r" b="b"/>
            <a:pathLst>
              <a:path w="9767195" h="3501864">
                <a:moveTo>
                  <a:pt x="0" y="0"/>
                </a:moveTo>
                <a:lnTo>
                  <a:pt x="9767195" y="0"/>
                </a:lnTo>
                <a:lnTo>
                  <a:pt x="9767195" y="3501864"/>
                </a:lnTo>
                <a:lnTo>
                  <a:pt x="0" y="350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915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193193" y="3848100"/>
            <a:ext cx="572495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452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앞서 나온 개인별 기대 여명 계산 공식에 대한 정보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08452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회귀식은</a:t>
            </a: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연평균 데이터로 도출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96840" y="2547490"/>
            <a:ext cx="9787256" cy="4974942"/>
          </a:xfrm>
          <a:custGeom>
            <a:avLst/>
            <a:gdLst/>
            <a:ahLst/>
            <a:cxnLst/>
            <a:rect l="l" t="t" r="r" b="b"/>
            <a:pathLst>
              <a:path w="9787256" h="4974942">
                <a:moveTo>
                  <a:pt x="0" y="0"/>
                </a:moveTo>
                <a:lnTo>
                  <a:pt x="9787256" y="0"/>
                </a:lnTo>
                <a:lnTo>
                  <a:pt x="9787256" y="4974942"/>
                </a:lnTo>
                <a:lnTo>
                  <a:pt x="0" y="497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820400" y="3848100"/>
            <a:ext cx="701527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선택한 지역의 미래 예상 기대 수명 정보를 확인 가능</a:t>
            </a:r>
            <a:endParaRPr lang="en-US" altLang="ko-KR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최대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2026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년까지 확인 가능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altLang="ko-KR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</a:t>
            </a:r>
            <a:r>
              <a:rPr lang="ko-KR" altLang="en-US" sz="2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</a:t>
            </a:r>
            <a:r>
              <a:rPr lang="ko-KR" altLang="en-US" sz="2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 예측한 정보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여명 정보 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342982" y="2286994"/>
            <a:ext cx="4519492" cy="5471712"/>
          </a:xfrm>
          <a:custGeom>
            <a:avLst/>
            <a:gdLst/>
            <a:ahLst/>
            <a:cxnLst/>
            <a:rect l="l" t="t" r="r" b="b"/>
            <a:pathLst>
              <a:path w="4519492" h="5471712">
                <a:moveTo>
                  <a:pt x="0" y="0"/>
                </a:moveTo>
                <a:lnTo>
                  <a:pt x="4519492" y="0"/>
                </a:lnTo>
                <a:lnTo>
                  <a:pt x="4519492" y="5471712"/>
                </a:lnTo>
                <a:lnTo>
                  <a:pt x="0" y="5471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10401" y="2286994"/>
            <a:ext cx="4708816" cy="5471712"/>
          </a:xfrm>
          <a:custGeom>
            <a:avLst/>
            <a:gdLst/>
            <a:ahLst/>
            <a:cxnLst/>
            <a:rect l="l" t="t" r="r" b="b"/>
            <a:pathLst>
              <a:path w="4694621" h="5412270">
                <a:moveTo>
                  <a:pt x="0" y="0"/>
                </a:moveTo>
                <a:lnTo>
                  <a:pt x="4694621" y="0"/>
                </a:lnTo>
                <a:lnTo>
                  <a:pt x="4694621" y="5412270"/>
                </a:lnTo>
                <a:lnTo>
                  <a:pt x="0" y="5412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49200" y="2286994"/>
            <a:ext cx="4951254" cy="5471712"/>
          </a:xfrm>
          <a:custGeom>
            <a:avLst/>
            <a:gdLst/>
            <a:ahLst/>
            <a:cxnLst/>
            <a:rect l="l" t="t" r="r" b="b"/>
            <a:pathLst>
              <a:path w="5046914" h="5126393">
                <a:moveTo>
                  <a:pt x="0" y="0"/>
                </a:moveTo>
                <a:lnTo>
                  <a:pt x="5046913" y="0"/>
                </a:lnTo>
                <a:lnTo>
                  <a:pt x="5046913" y="5126393"/>
                </a:lnTo>
                <a:lnTo>
                  <a:pt x="0" y="5126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42982" y="8418754"/>
            <a:ext cx="857319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각 기능별로 서로 다른 패키지로 구성</a:t>
            </a:r>
          </a:p>
          <a:p>
            <a:pPr>
              <a:lnSpc>
                <a:spcPts val="3200"/>
              </a:lnSpc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(board, disease, life, policy, survey, useMgmt)</a:t>
            </a:r>
          </a:p>
          <a:p>
            <a:pPr>
              <a:lnSpc>
                <a:spcPts val="3200"/>
              </a:lnSpc>
              <a:spcBef>
                <a:spcPct val="0"/>
              </a:spcBef>
            </a:pPr>
            <a:endParaRPr lang="en-US" sz="200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패키지 구조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50228" y="7757815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err="1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백엔드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패키지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12309" y="7814966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클라이언트 코드 구성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72327" y="7758705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클라이언트 코드 구성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2347155"/>
            <a:ext cx="6615326" cy="4875675"/>
          </a:xfrm>
          <a:custGeom>
            <a:avLst/>
            <a:gdLst/>
            <a:ahLst/>
            <a:cxnLst/>
            <a:rect l="l" t="t" r="r" b="b"/>
            <a:pathLst>
              <a:path w="6615326" h="4875675">
                <a:moveTo>
                  <a:pt x="0" y="0"/>
                </a:moveTo>
                <a:lnTo>
                  <a:pt x="6615325" y="0"/>
                </a:lnTo>
                <a:lnTo>
                  <a:pt x="6615325" y="4875675"/>
                </a:lnTo>
                <a:lnTo>
                  <a:pt x="0" y="4875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56255" y="2347155"/>
            <a:ext cx="5280958" cy="4875675"/>
          </a:xfrm>
          <a:custGeom>
            <a:avLst/>
            <a:gdLst/>
            <a:ahLst/>
            <a:cxnLst/>
            <a:rect l="l" t="t" r="r" b="b"/>
            <a:pathLst>
              <a:path w="5280958" h="4875675">
                <a:moveTo>
                  <a:pt x="0" y="0"/>
                </a:moveTo>
                <a:lnTo>
                  <a:pt x="5280958" y="0"/>
                </a:lnTo>
                <a:lnTo>
                  <a:pt x="5280958" y="4875675"/>
                </a:lnTo>
                <a:lnTo>
                  <a:pt x="0" y="4875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6103" y="7508580"/>
            <a:ext cx="641483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FrontController 코드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FrontController 패턴을 사용하여 클라이언트의 요청을 받아 필요한 비즈니스 로직을 처리하고 뷰(View)로 전달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56255" y="7508580"/>
            <a:ext cx="518358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JSON 데이터 형식을 사용하여 클라이언트에 데이터 전달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9581" y="1610509"/>
            <a:ext cx="796873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중요 코드 설명(Java, FrontController)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2331042"/>
            <a:ext cx="5809707" cy="4907901"/>
          </a:xfrm>
          <a:custGeom>
            <a:avLst/>
            <a:gdLst/>
            <a:ahLst/>
            <a:cxnLst/>
            <a:rect l="l" t="t" r="r" b="b"/>
            <a:pathLst>
              <a:path w="5809707" h="4907901">
                <a:moveTo>
                  <a:pt x="0" y="0"/>
                </a:moveTo>
                <a:lnTo>
                  <a:pt x="5809706" y="0"/>
                </a:lnTo>
                <a:lnTo>
                  <a:pt x="5809706" y="4907901"/>
                </a:lnTo>
                <a:lnTo>
                  <a:pt x="0" y="4907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49259" y="2331042"/>
            <a:ext cx="6946156" cy="4907901"/>
          </a:xfrm>
          <a:custGeom>
            <a:avLst/>
            <a:gdLst/>
            <a:ahLst/>
            <a:cxnLst/>
            <a:rect l="l" t="t" r="r" b="b"/>
            <a:pathLst>
              <a:path w="6946156" h="4907901">
                <a:moveTo>
                  <a:pt x="0" y="0"/>
                </a:moveTo>
                <a:lnTo>
                  <a:pt x="6946155" y="0"/>
                </a:lnTo>
                <a:lnTo>
                  <a:pt x="6946155" y="4907901"/>
                </a:lnTo>
                <a:lnTo>
                  <a:pt x="0" y="4907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16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6103" y="7505643"/>
            <a:ext cx="1069909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SPersonalLifeCommand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MVC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패턴을 사용하여 서비스 계층에서 비즈니스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로직을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처리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클라이언트의 요청에 따라 기대 여명을 계산 후 기대 여명을 클라이언트에 반환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796873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중요 코드 설명(Java, Service, 개인별 기대 여명 예측 로직)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364961" y="2185184"/>
            <a:ext cx="7428583" cy="4624699"/>
          </a:xfrm>
          <a:custGeom>
            <a:avLst/>
            <a:gdLst/>
            <a:ahLst/>
            <a:cxnLst/>
            <a:rect l="l" t="t" r="r" b="b"/>
            <a:pathLst>
              <a:path w="7428583" h="4624699">
                <a:moveTo>
                  <a:pt x="0" y="0"/>
                </a:moveTo>
                <a:lnTo>
                  <a:pt x="7428583" y="0"/>
                </a:lnTo>
                <a:lnTo>
                  <a:pt x="7428583" y="4624699"/>
                </a:lnTo>
                <a:lnTo>
                  <a:pt x="0" y="462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79112" y="7115281"/>
            <a:ext cx="1299888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소스 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사용하여 생성한 모델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연령대별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 기대 여명 데이터와 연평균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비율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비율을 사용하여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회귀식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도출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2199123"/>
            <a:ext cx="7383343" cy="4610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18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설명(Java, Service, 지역별 기대 여명 예측 로직)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81" y="2183587"/>
            <a:ext cx="8295419" cy="7034127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10471230" y="4059175"/>
            <a:ext cx="6414833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altLang="ko-KR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SLifeRegionCommand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 컬렉션인 </a:t>
            </a:r>
            <a:r>
              <a:rPr lang="en-US" altLang="ko-KR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HashMap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지역 데이터를 저장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클라이언트로부터 받은 지역 고유 번호를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map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이용해 다시 지역 명으로 변환하고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전송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3312392"/>
            <a:ext cx="6029273" cy="1033303"/>
          </a:xfrm>
          <a:custGeom>
            <a:avLst/>
            <a:gdLst/>
            <a:ahLst/>
            <a:cxnLst/>
            <a:rect l="l" t="t" r="r" b="b"/>
            <a:pathLst>
              <a:path w="6029273" h="1033303">
                <a:moveTo>
                  <a:pt x="0" y="0"/>
                </a:moveTo>
                <a:lnTo>
                  <a:pt x="6029272" y="0"/>
                </a:lnTo>
                <a:lnTo>
                  <a:pt x="6029272" y="1033303"/>
                </a:lnTo>
                <a:lnTo>
                  <a:pt x="0" y="1033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70193" y="1516752"/>
            <a:ext cx="5690242" cy="3626748"/>
          </a:xfrm>
          <a:custGeom>
            <a:avLst/>
            <a:gdLst/>
            <a:ahLst/>
            <a:cxnLst/>
            <a:rect l="l" t="t" r="r" b="b"/>
            <a:pathLst>
              <a:path w="5690242" h="3626748">
                <a:moveTo>
                  <a:pt x="0" y="0"/>
                </a:moveTo>
                <a:lnTo>
                  <a:pt x="5690242" y="0"/>
                </a:lnTo>
                <a:lnTo>
                  <a:pt x="5690242" y="3626748"/>
                </a:lnTo>
                <a:lnTo>
                  <a:pt x="0" y="3626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H="1">
            <a:off x="12986741" y="5390563"/>
            <a:ext cx="9525" cy="61764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10170193" y="6528576"/>
            <a:ext cx="5690242" cy="2818812"/>
          </a:xfrm>
          <a:custGeom>
            <a:avLst/>
            <a:gdLst/>
            <a:ahLst/>
            <a:cxnLst/>
            <a:rect l="l" t="t" r="r" b="b"/>
            <a:pathLst>
              <a:path w="5690242" h="2818812">
                <a:moveTo>
                  <a:pt x="0" y="0"/>
                </a:moveTo>
                <a:lnTo>
                  <a:pt x="5690242" y="0"/>
                </a:lnTo>
                <a:lnTo>
                  <a:pt x="5690242" y="2818812"/>
                </a:lnTo>
                <a:lnTo>
                  <a:pt x="0" y="281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6103" y="5166363"/>
            <a:ext cx="6029273" cy="1362213"/>
          </a:xfrm>
          <a:custGeom>
            <a:avLst/>
            <a:gdLst/>
            <a:ahLst/>
            <a:cxnLst/>
            <a:rect l="l" t="t" r="r" b="b"/>
            <a:pathLst>
              <a:path w="6029273" h="1362213">
                <a:moveTo>
                  <a:pt x="0" y="0"/>
                </a:moveTo>
                <a:lnTo>
                  <a:pt x="6029272" y="0"/>
                </a:lnTo>
                <a:lnTo>
                  <a:pt x="6029272" y="1362213"/>
                </a:lnTo>
                <a:lnTo>
                  <a:pt x="0" y="1362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19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02853" y="7271526"/>
            <a:ext cx="6414833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소스 코드</a:t>
            </a: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사용하여 생성한 모델</a:t>
            </a: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연도, 지역별 기대 수명 데이터와 고혈압율, GRDP 등과 같은 데이터를 사용하여 회귀식을 도출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선택법을 사용하여 모델의 정확도 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19908" y="5510082"/>
            <a:ext cx="112147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2"/>
              </a:lnSpc>
              <a:spcBef>
                <a:spcPct val="0"/>
              </a:spcBef>
            </a:pPr>
            <a:r>
              <a:rPr lang="en-US" sz="1776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stepwise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3323" y="1610509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55416" y="2220700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055416" y="3503825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 목록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55416" y="4792450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스케쥴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55416" y="6078325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55416" y="7361450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 &amp; 명세서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63063" y="222344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3063" y="3506575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3063" y="47924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3063" y="60769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3063" y="73614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50016" y="2224673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50012" y="350382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950012" y="4718385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47449" y="5995013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047449" y="7361450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636810" y="1135719"/>
            <a:ext cx="150358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Page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0"/>
            <a:ext cx="3580965" cy="10287000"/>
            <a:chOff x="0" y="0"/>
            <a:chExt cx="1370105" cy="39358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l="l" t="t" r="r" b="b"/>
              <a:pathLst>
                <a:path w="1370105" h="393588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318913" y="792819"/>
            <a:ext cx="287226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>
                <a:solidFill>
                  <a:srgbClr val="F8F8F8"/>
                </a:solidFill>
                <a:latin typeface="Poppins Medium Bold"/>
              </a:rPr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2978315"/>
            <a:ext cx="8594692" cy="5900519"/>
          </a:xfrm>
          <a:custGeom>
            <a:avLst/>
            <a:gdLst/>
            <a:ahLst/>
            <a:cxnLst/>
            <a:rect l="l" t="t" r="r" b="b"/>
            <a:pathLst>
              <a:path w="8594692" h="5900519">
                <a:moveTo>
                  <a:pt x="0" y="0"/>
                </a:moveTo>
                <a:lnTo>
                  <a:pt x="8594691" y="0"/>
                </a:lnTo>
                <a:lnTo>
                  <a:pt x="8594691" y="5900519"/>
                </a:lnTo>
                <a:lnTo>
                  <a:pt x="0" y="5900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20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515600" y="4686300"/>
            <a:ext cx="7327486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LifeServiceDao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여명 데이터를 가져오는 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PrepareStatement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보안 위협인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SQL Injection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방지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설명(Java, DAO, 지역별 기대 수명 데이터 조회  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229581" y="2566184"/>
            <a:ext cx="8162191" cy="6284970"/>
          </a:xfrm>
          <a:custGeom>
            <a:avLst/>
            <a:gdLst/>
            <a:ahLst/>
            <a:cxnLst/>
            <a:rect l="l" t="t" r="r" b="b"/>
            <a:pathLst>
              <a:path w="8162191" h="6284970">
                <a:moveTo>
                  <a:pt x="0" y="0"/>
                </a:moveTo>
                <a:lnTo>
                  <a:pt x="8162191" y="0"/>
                </a:lnTo>
                <a:lnTo>
                  <a:pt x="8162191" y="6284969"/>
                </a:lnTo>
                <a:lnTo>
                  <a:pt x="0" y="6284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439400" y="4610100"/>
            <a:ext cx="7315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Fetch API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서버에 실시간으로 데이터 요청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비동기적으로 데이터를 처리하여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Chart.js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통해 시각화하여 정보를 제공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설명(JavaScript, Fetch API  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명세서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94" y="1943100"/>
            <a:ext cx="14425612" cy="6735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명세서</a:t>
            </a:r>
          </a:p>
        </p:txBody>
      </p:sp>
      <p:sp>
        <p:nvSpPr>
          <p:cNvPr id="9" name="Freeform 4"/>
          <p:cNvSpPr/>
          <p:nvPr/>
        </p:nvSpPr>
        <p:spPr>
          <a:xfrm>
            <a:off x="1931195" y="1943100"/>
            <a:ext cx="14425612" cy="6735658"/>
          </a:xfrm>
          <a:custGeom>
            <a:avLst/>
            <a:gdLst/>
            <a:ahLst/>
            <a:cxnLst/>
            <a:rect l="l" t="t" r="r" b="b"/>
            <a:pathLst>
              <a:path w="13020773" h="6113157">
                <a:moveTo>
                  <a:pt x="0" y="0"/>
                </a:moveTo>
                <a:lnTo>
                  <a:pt x="13020772" y="0"/>
                </a:lnTo>
                <a:lnTo>
                  <a:pt x="13020772" y="6113156"/>
                </a:lnTo>
                <a:lnTo>
                  <a:pt x="0" y="611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148731"/>
            <a:ext cx="7130403" cy="5989538"/>
          </a:xfrm>
          <a:custGeom>
            <a:avLst/>
            <a:gdLst/>
            <a:ahLst/>
            <a:cxnLst/>
            <a:rect l="l" t="t" r="r" b="b"/>
            <a:pathLst>
              <a:path w="7130403" h="5989538">
                <a:moveTo>
                  <a:pt x="0" y="0"/>
                </a:moveTo>
                <a:lnTo>
                  <a:pt x="7130403" y="0"/>
                </a:lnTo>
                <a:lnTo>
                  <a:pt x="7130403" y="5989538"/>
                </a:lnTo>
                <a:lnTo>
                  <a:pt x="0" y="598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48634" y="2235273"/>
            <a:ext cx="7498718" cy="5816454"/>
          </a:xfrm>
          <a:custGeom>
            <a:avLst/>
            <a:gdLst/>
            <a:ahLst/>
            <a:cxnLst/>
            <a:rect l="l" t="t" r="r" b="b"/>
            <a:pathLst>
              <a:path w="7498718" h="5816454">
                <a:moveTo>
                  <a:pt x="0" y="0"/>
                </a:moveTo>
                <a:lnTo>
                  <a:pt x="7498718" y="0"/>
                </a:lnTo>
                <a:lnTo>
                  <a:pt x="7498718" y="5816454"/>
                </a:lnTo>
                <a:lnTo>
                  <a:pt x="0" y="5816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분석서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3513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예측 화면(개인)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606" y="6987360"/>
            <a:ext cx="178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, 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결과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26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 화면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</a:p>
        </p:txBody>
      </p:sp>
      <p:sp>
        <p:nvSpPr>
          <p:cNvPr id="8" name="Freeform 8"/>
          <p:cNvSpPr/>
          <p:nvPr/>
        </p:nvSpPr>
        <p:spPr>
          <a:xfrm>
            <a:off x="453988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과거 실제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7987" y="6986864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미래 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Usecase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Diagram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077781"/>
            <a:ext cx="13008409" cy="7798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28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Diagram(기대 수명 서비스)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8899"/>
            <a:ext cx="11506200" cy="6791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29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Diagram(게시판)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30" y="2781300"/>
            <a:ext cx="15634370" cy="6419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55416" y="1579137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55416" y="2859383"/>
            <a:ext cx="8481782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UML(</a:t>
            </a:r>
            <a:r>
              <a:rPr lang="en-US" sz="3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Usecase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Class, Sequence)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055416" y="4148138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55416" y="5435545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Software 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55416" y="6717138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향후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계획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63063" y="1579137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3063" y="2863637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3063" y="4148138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3063" y="5432638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3063" y="6717138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7449" y="1579137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047449" y="2863637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047449" y="4148138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047449" y="5432638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047449" y="6717138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636810" y="447675"/>
            <a:ext cx="150358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Page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63063" y="8003013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55416" y="8007671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소감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047449" y="8003013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0" y="0"/>
            <a:ext cx="3580965" cy="10287000"/>
            <a:chOff x="0" y="0"/>
            <a:chExt cx="1370105" cy="393588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l="l" t="t" r="r" b="b"/>
              <a:pathLst>
                <a:path w="1370105" h="393588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318913" y="792819"/>
            <a:ext cx="287226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F8F8F8"/>
                </a:solidFill>
                <a:latin typeface="Poppins Medium Bold"/>
              </a:rPr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30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Diagram(유저관리)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390775"/>
            <a:ext cx="8540818" cy="674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29581" y="1610509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Sequence 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69" y="2247900"/>
            <a:ext cx="8196262" cy="6423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338478" y="2066925"/>
            <a:ext cx="13000942" cy="7249877"/>
          </a:xfrm>
          <a:custGeom>
            <a:avLst/>
            <a:gdLst/>
            <a:ahLst/>
            <a:cxnLst/>
            <a:rect l="l" t="t" r="r" b="b"/>
            <a:pathLst>
              <a:path w="13000942" h="7249877">
                <a:moveTo>
                  <a:pt x="0" y="0"/>
                </a:moveTo>
                <a:lnTo>
                  <a:pt x="13000941" y="0"/>
                </a:lnTo>
                <a:lnTo>
                  <a:pt x="13000941" y="7249877"/>
                </a:lnTo>
                <a:lnTo>
                  <a:pt x="0" y="724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 기대 수명, 지역 기대 수명, 게시판 관련 데이터 테이블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소프트웨어 아키텍처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714500"/>
            <a:ext cx="10287000" cy="8133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761726" y="5944295"/>
            <a:ext cx="8077200" cy="2941176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523254" y="2552572"/>
            <a:ext cx="8077200" cy="2941176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1726" y="2552572"/>
            <a:ext cx="8077200" cy="2941176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2"/>
          <p:cNvSpPr txBox="1"/>
          <p:nvPr/>
        </p:nvSpPr>
        <p:spPr>
          <a:xfrm>
            <a:off x="9786470" y="2733678"/>
            <a:ext cx="7230951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훈련 모델에 다양한 기법을 적용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68994" y="3471727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경사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하강법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특성 공학과 같은 다양한 기법을 학습하여 서비스에 사용되는 모델의 정확도를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67220" y="2733678"/>
            <a:ext cx="536674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 JDBC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</a:t>
            </a:r>
            <a:r>
              <a:rPr lang="en-US" altLang="ko-KR" sz="3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MyBatis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전환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7220" y="3471727"/>
            <a:ext cx="7465903" cy="158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JDBC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복잡성을 줄이고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DAO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 삽입되어 있는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SQL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쿼리를 제거함으로써 코드의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가독성과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개발 생산성을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67376" y="6161853"/>
            <a:ext cx="7465903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 React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사용한 클라이언트 최신화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7375" y="6955163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자바스크립트 코드를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React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변환하여 애플리케이션의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재사용성과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성능을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향후 개발 계획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23254" y="5944295"/>
            <a:ext cx="8077200" cy="2941176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1028700" y="5547473"/>
            <a:ext cx="16421100" cy="3654010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28700" y="1950717"/>
            <a:ext cx="16421100" cy="3424973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</a:t>
            </a:r>
            <a:r>
              <a:rPr lang="en-US" sz="3000" spc="9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소감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3789" y="2125410"/>
            <a:ext cx="536674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선형 회귀 모델 개발 경험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29581" y="2775820"/>
            <a:ext cx="15991619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현재 구성되어 있는 서비스를 개발하기까지</a:t>
            </a:r>
            <a:r>
              <a:rPr lang="en-US" altLang="ko-KR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많은 고민을 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다중 선형 회귀를 통한 예측을 처음 진행하는 만큼 모델의 정확도도 떨어지고 변수들간의 상관관계가 제가 생각했던 것처럼 안 나오는 경우도 빈번히 발생했습니다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하지만 계속 공부를 진행하며 모델의 변수를 추가해보고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변수간의 스케일을 조정해보는 등의 방법을 사용하여 원하는 값에 가까운 수치를 얻을 수 있었습니다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경험을 통해 어떤 문제가 있을 때에는 단순히 문제만을 붙잡고 있는 것보다는 보다 정확한 개념에 대한 공부를 진행하고 다양한 시각에서 문제를 바라보는 것에 대한 중요성을 깨달았습니다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443789" y="5738183"/>
            <a:ext cx="536674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팀장이라는 역할에 대한 고민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229581" y="6353736"/>
            <a:ext cx="15991619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이번 프로젝트에서 팀장을 처음 맡게 되었습니다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처음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진ㅊㅇ</a:t>
            </a:r>
            <a:r>
              <a:rPr lang="ko-KR" altLang="en-US" sz="200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행하는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웹 프로젝트에 팀장을 맡으며 여러가지 걱정이 되었습니다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진행 도중에도 제 서비스도 구현하면서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팀원들의 일정 조율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코드를 합치는 경우에는 서비스 간 충돌도 발생하는 문제도 발생하는 등 이 밖에도 예상치 못한 상황이 많이 발생했습니다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하지만 팀원들과 협업하여 이러한 상황들을 하나씩 해결하며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무사히 프로젝트를 마치게 되었고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이로 인해 예상치 못한 상황에 대한 대처 능력과 팀장으로서 성공한 경험을 통해 넓은 시선으로 바라볼 수 있는 안목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자신감을 얻을 수 있었습니다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46620" y="5524500"/>
            <a:ext cx="8693618" cy="4517927"/>
          </a:xfrm>
          <a:custGeom>
            <a:avLst/>
            <a:gdLst/>
            <a:ahLst/>
            <a:cxnLst/>
            <a:rect l="l" t="t" r="r" b="b"/>
            <a:pathLst>
              <a:path w="11680010" h="6775880">
                <a:moveTo>
                  <a:pt x="0" y="0"/>
                </a:moveTo>
                <a:lnTo>
                  <a:pt x="11680011" y="0"/>
                </a:lnTo>
                <a:lnTo>
                  <a:pt x="11680011" y="6775880"/>
                </a:lnTo>
                <a:lnTo>
                  <a:pt x="0" y="677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0" r="-844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 의도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기획서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8800" y="5398494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계속되는 고령화 문제로 인한 노년부양비가 계속해서 증가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44097" y="4594974"/>
            <a:ext cx="6974050" cy="461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사회적 이슈로 계속해서 나타나는 </a:t>
            </a:r>
            <a:r>
              <a:rPr lang="ko-KR" altLang="en-US" sz="2499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고령화 문제</a:t>
            </a:r>
            <a:endParaRPr lang="en-US" sz="2499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9540238" y="6304700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실제로 노년 부양비 중 진료비는 상당한 비중을 차지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096000" y="6089876"/>
            <a:ext cx="27432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51276"/>
            <a:ext cx="8511538" cy="30972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41968" y="4879288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</a:rPr>
              <a:t>지표누리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</a:rPr>
              <a:t>통계청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229581" y="2179618"/>
            <a:ext cx="8013600" cy="342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2" r="-18" b="-12926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16912" y="2667118"/>
            <a:ext cx="811388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설문에서도 노후 걱정 중 건강</a:t>
            </a:r>
            <a:r>
              <a:rPr lang="en-US" altLang="ko-KR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경제적 문제를 가장 높게 인식</a:t>
            </a:r>
            <a:endParaRPr lang="en-US" altLang="ko-KR" sz="2499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r>
              <a:rPr lang="ko-KR" altLang="en-US" sz="2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하지만 해당 정보의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접근성이 떨어진다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ko-KR" altLang="en-US" sz="2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 의도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Freeform 4"/>
          <p:cNvSpPr/>
          <p:nvPr/>
        </p:nvSpPr>
        <p:spPr>
          <a:xfrm>
            <a:off x="5989326" y="5198641"/>
            <a:ext cx="3240000" cy="36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18236" t="-1995259" r="-165620" b="-82719"/>
            </a:stretch>
          </a:blipFill>
        </p:spPr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81" y="6057900"/>
            <a:ext cx="8034382" cy="24625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716912" y="5756659"/>
            <a:ext cx="8458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이번 프로젝트를 통해</a:t>
            </a:r>
            <a:r>
              <a:rPr lang="en-US" altLang="ko-KR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endParaRPr lang="en-US" altLang="ko-KR" sz="3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3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노인층의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질병 정보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정책 정보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제공하고</a:t>
            </a:r>
            <a:r>
              <a:rPr lang="en-US" altLang="ko-KR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endParaRPr lang="en-US" altLang="ko-KR" sz="30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건강과 직결되는 </a:t>
            </a:r>
            <a:r>
              <a:rPr lang="ko-KR" altLang="en-US" sz="3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 대한 정보를 제공 </a:t>
            </a:r>
            <a:endParaRPr lang="ko-KR" altLang="en-US" sz="3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39" name="그룹 1002"/>
          <p:cNvGrpSpPr/>
          <p:nvPr/>
        </p:nvGrpSpPr>
        <p:grpSpPr>
          <a:xfrm>
            <a:off x="4191001" y="3035988"/>
            <a:ext cx="937660" cy="659712"/>
            <a:chOff x="6057143" y="2578788"/>
            <a:chExt cx="6171429" cy="3534264"/>
          </a:xfrm>
        </p:grpSpPr>
        <p:pic>
          <p:nvPicPr>
            <p:cNvPr id="40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41" name="그룹 1002"/>
          <p:cNvGrpSpPr/>
          <p:nvPr/>
        </p:nvGrpSpPr>
        <p:grpSpPr>
          <a:xfrm>
            <a:off x="4191000" y="3638796"/>
            <a:ext cx="937660" cy="572091"/>
            <a:chOff x="6057143" y="2578788"/>
            <a:chExt cx="6171429" cy="3534264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17" name="그룹 1010"/>
          <p:cNvGrpSpPr/>
          <p:nvPr/>
        </p:nvGrpSpPr>
        <p:grpSpPr>
          <a:xfrm>
            <a:off x="5704326" y="6971336"/>
            <a:ext cx="1905000" cy="396314"/>
            <a:chOff x="6057143" y="4863735"/>
            <a:chExt cx="6171429" cy="558244"/>
          </a:xfrm>
        </p:grpSpPr>
        <p:pic>
          <p:nvPicPr>
            <p:cNvPr id="18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863735"/>
              <a:ext cx="6171429" cy="5582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모서리가 둥근 직사각형 67"/>
          <p:cNvSpPr/>
          <p:nvPr/>
        </p:nvSpPr>
        <p:spPr>
          <a:xfrm>
            <a:off x="1061456" y="6193299"/>
            <a:ext cx="8006344" cy="2941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1060989" y="2577765"/>
            <a:ext cx="8006811" cy="2941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9677917" y="2583324"/>
            <a:ext cx="8077200" cy="2941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목표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기획서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1676400" y="3570235"/>
            <a:ext cx="64008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altLang="ko-KR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지역별로 </a:t>
            </a:r>
            <a:r>
              <a:rPr lang="en-US" altLang="ko-KR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대 질병에 대한 정보 제공 </a:t>
            </a:r>
            <a:endParaRPr lang="en-US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1641764" y="2815470"/>
            <a:ext cx="381856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질병 정보 제공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2" name="TextBox 7"/>
          <p:cNvSpPr txBox="1"/>
          <p:nvPr/>
        </p:nvSpPr>
        <p:spPr>
          <a:xfrm>
            <a:off x="10134600" y="2815470"/>
            <a:ext cx="3818561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1527464" y="6524459"/>
            <a:ext cx="700693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노인 복지 정책 정보 제공 및 커뮤니티 기능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676400" y="7366727"/>
            <a:ext cx="70104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노인 </a:t>
            </a:r>
            <a:r>
              <a:rPr lang="ko-KR" altLang="en-US" sz="24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복지</a:t>
            </a:r>
            <a:r>
              <a:rPr lang="en-US" altLang="ko-KR" sz="24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정책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정보 제공</a:t>
            </a:r>
          </a:p>
          <a:p>
            <a:pPr>
              <a:lnSpc>
                <a:spcPts val="4320"/>
              </a:lnSpc>
            </a:pP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정책이나 지역 간 장점을 공유할 수  있는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커뮤니티 기능</a:t>
            </a:r>
            <a:endParaRPr lang="en-US" sz="2400" dirty="0">
              <a:solidFill>
                <a:srgbClr val="FF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6" name="TextBox 6"/>
          <p:cNvSpPr txBox="1"/>
          <p:nvPr/>
        </p:nvSpPr>
        <p:spPr>
          <a:xfrm>
            <a:off x="10134600" y="3601101"/>
            <a:ext cx="70104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개인별 기대 수명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과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기대 여명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정보를 제공</a:t>
            </a: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4320"/>
              </a:lnSpc>
            </a:pP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지역별로 기대 수명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예측하여 차이를 비교 가능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307312" y="7841153"/>
            <a:ext cx="11836961" cy="1992135"/>
            <a:chOff x="0" y="0"/>
            <a:chExt cx="3117553" cy="524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7554" cy="524678"/>
            </a:xfrm>
            <a:custGeom>
              <a:avLst/>
              <a:gdLst/>
              <a:ahLst/>
              <a:cxnLst/>
              <a:rect l="l" t="t" r="r" b="b"/>
              <a:pathLst>
                <a:path w="3117554" h="524678">
                  <a:moveTo>
                    <a:pt x="33356" y="0"/>
                  </a:moveTo>
                  <a:lnTo>
                    <a:pt x="3084197" y="0"/>
                  </a:lnTo>
                  <a:cubicBezTo>
                    <a:pt x="3102619" y="0"/>
                    <a:pt x="3117554" y="14934"/>
                    <a:pt x="3117554" y="33356"/>
                  </a:cubicBezTo>
                  <a:lnTo>
                    <a:pt x="3117554" y="491321"/>
                  </a:lnTo>
                  <a:cubicBezTo>
                    <a:pt x="3117554" y="509743"/>
                    <a:pt x="3102619" y="524678"/>
                    <a:pt x="3084197" y="524678"/>
                  </a:cubicBezTo>
                  <a:lnTo>
                    <a:pt x="33356" y="524678"/>
                  </a:lnTo>
                  <a:cubicBezTo>
                    <a:pt x="14934" y="524678"/>
                    <a:pt x="0" y="509743"/>
                    <a:pt x="0" y="491321"/>
                  </a:cubicBezTo>
                  <a:lnTo>
                    <a:pt x="0" y="33356"/>
                  </a:lnTo>
                  <a:cubicBezTo>
                    <a:pt x="0" y="14934"/>
                    <a:pt x="14934" y="0"/>
                    <a:pt x="33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17553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411389" y="8095124"/>
            <a:ext cx="922582" cy="922582"/>
          </a:xfrm>
          <a:custGeom>
            <a:avLst/>
            <a:gdLst/>
            <a:ahLst/>
            <a:cxnLst/>
            <a:rect l="l" t="t" r="r" b="b"/>
            <a:pathLst>
              <a:path w="922582" h="922582">
                <a:moveTo>
                  <a:pt x="0" y="0"/>
                </a:moveTo>
                <a:lnTo>
                  <a:pt x="922582" y="0"/>
                </a:lnTo>
                <a:lnTo>
                  <a:pt x="922582" y="922582"/>
                </a:lnTo>
                <a:lnTo>
                  <a:pt x="0" y="92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14506" y="807127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253416" y="2286395"/>
            <a:ext cx="11890857" cy="1992135"/>
            <a:chOff x="0" y="0"/>
            <a:chExt cx="3131748" cy="5246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5075954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21172" y="2536658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66390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253416" y="5116731"/>
            <a:ext cx="11890857" cy="1992135"/>
            <a:chOff x="0" y="0"/>
            <a:chExt cx="3131748" cy="5246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1347045" y="2533739"/>
            <a:ext cx="950582" cy="950582"/>
          </a:xfrm>
          <a:custGeom>
            <a:avLst/>
            <a:gdLst/>
            <a:ahLst/>
            <a:cxnLst/>
            <a:rect l="l" t="t" r="r" b="b"/>
            <a:pathLst>
              <a:path w="950582" h="950582">
                <a:moveTo>
                  <a:pt x="0" y="0"/>
                </a:moveTo>
                <a:lnTo>
                  <a:pt x="950582" y="0"/>
                </a:lnTo>
                <a:lnTo>
                  <a:pt x="950582" y="950582"/>
                </a:lnTo>
                <a:lnTo>
                  <a:pt x="0" y="950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214159" y="8087301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334577" y="2476982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288" r="-5219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487511" y="8115490"/>
            <a:ext cx="902215" cy="902215"/>
          </a:xfrm>
          <a:custGeom>
            <a:avLst/>
            <a:gdLst/>
            <a:ahLst/>
            <a:cxnLst/>
            <a:rect l="l" t="t" r="r" b="b"/>
            <a:pathLst>
              <a:path w="902215" h="902215">
                <a:moveTo>
                  <a:pt x="0" y="0"/>
                </a:moveTo>
                <a:lnTo>
                  <a:pt x="902215" y="0"/>
                </a:lnTo>
                <a:lnTo>
                  <a:pt x="902215" y="902216"/>
                </a:lnTo>
                <a:lnTo>
                  <a:pt x="0" y="9022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685653" y="5454019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0" y="0"/>
                </a:lnTo>
                <a:lnTo>
                  <a:pt x="1725670" y="819694"/>
                </a:lnTo>
                <a:lnTo>
                  <a:pt x="0" y="819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786155" y="3123207"/>
            <a:ext cx="2218602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언어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07951" y="5901815"/>
            <a:ext cx="100145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sz="180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환경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23867" y="8479328"/>
            <a:ext cx="1143744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18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도구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31712" y="3563398"/>
            <a:ext cx="7131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44493" y="3572822"/>
            <a:ext cx="49842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CSS3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66390" y="3526056"/>
            <a:ext cx="98702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[1.5]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53719" y="3527816"/>
            <a:ext cx="45913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[2.3]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7459" y="9029409"/>
            <a:ext cx="90651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Eclipse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[2019.09]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41981" y="9057508"/>
            <a:ext cx="185216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visual Studio Code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[1.85.2]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73433" y="9029409"/>
            <a:ext cx="81185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Studio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[4.3.2]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87511" y="9029409"/>
            <a:ext cx="934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[2.43.0]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54106" y="6309646"/>
            <a:ext cx="11887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[11.2.0.2.0]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 스택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</a:p>
        </p:txBody>
      </p:sp>
      <p:sp>
        <p:nvSpPr>
          <p:cNvPr id="40" name="TextBox 30"/>
          <p:cNvSpPr txBox="1"/>
          <p:nvPr/>
        </p:nvSpPr>
        <p:spPr>
          <a:xfrm>
            <a:off x="11415173" y="3527816"/>
            <a:ext cx="8143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[11.0.9]</a:t>
            </a:r>
          </a:p>
        </p:txBody>
      </p:sp>
      <p:pic>
        <p:nvPicPr>
          <p:cNvPr id="1026" name="Picture 2" descr="파일:Apache Tomcat logo.sv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884" y="5495803"/>
            <a:ext cx="1091641" cy="7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36"/>
          <p:cNvSpPr txBox="1"/>
          <p:nvPr/>
        </p:nvSpPr>
        <p:spPr>
          <a:xfrm>
            <a:off x="6843559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Apache tomcat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[9.0.84]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454210" y="2566267"/>
            <a:ext cx="863111" cy="863111"/>
          </a:xfrm>
          <a:custGeom>
            <a:avLst/>
            <a:gdLst/>
            <a:ahLst/>
            <a:cxnLst/>
            <a:rect l="l" t="t" r="r" b="b"/>
            <a:pathLst>
              <a:path w="863111" h="863111">
                <a:moveTo>
                  <a:pt x="0" y="0"/>
                </a:moveTo>
                <a:lnTo>
                  <a:pt x="863111" y="0"/>
                </a:lnTo>
                <a:lnTo>
                  <a:pt x="863111" y="863111"/>
                </a:lnTo>
                <a:lnTo>
                  <a:pt x="0" y="863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47552" y="2566267"/>
            <a:ext cx="863111" cy="863111"/>
          </a:xfrm>
          <a:custGeom>
            <a:avLst/>
            <a:gdLst/>
            <a:ahLst/>
            <a:cxnLst/>
            <a:rect l="l" t="t" r="r" b="b"/>
            <a:pathLst>
              <a:path w="863111" h="863111">
                <a:moveTo>
                  <a:pt x="0" y="0"/>
                </a:moveTo>
                <a:lnTo>
                  <a:pt x="863111" y="0"/>
                </a:lnTo>
                <a:lnTo>
                  <a:pt x="863111" y="863111"/>
                </a:lnTo>
                <a:lnTo>
                  <a:pt x="0" y="863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44388" y="252528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11763" y="6430196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288" r="-5219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22725" y="643019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47552" y="6463843"/>
            <a:ext cx="863111" cy="863111"/>
          </a:xfrm>
          <a:custGeom>
            <a:avLst/>
            <a:gdLst/>
            <a:ahLst/>
            <a:cxnLst/>
            <a:rect l="l" t="t" r="r" b="b"/>
            <a:pathLst>
              <a:path w="863111" h="863111">
                <a:moveTo>
                  <a:pt x="0" y="0"/>
                </a:moveTo>
                <a:lnTo>
                  <a:pt x="863111" y="0"/>
                </a:lnTo>
                <a:lnTo>
                  <a:pt x="863111" y="863111"/>
                </a:lnTo>
                <a:lnTo>
                  <a:pt x="0" y="863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06207" y="3428409"/>
            <a:ext cx="11469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4926" y="4023457"/>
            <a:ext cx="3231607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클래스를 사용한 다양한 미니 프로젝트 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(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기본적인 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CRUD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 학습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자료구조 구현 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Linked List, Queue, Tree 등)               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컬렉션 프레임워크 사용 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List, Set, Map)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17596" y="3428409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Bootstrap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73611" y="4023457"/>
            <a:ext cx="3231607" cy="46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그리드 시스템을 사용하여 </a:t>
            </a:r>
            <a:r>
              <a:rPr lang="ko-KR" alt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반응형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구현 경험</a:t>
            </a: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(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프로젝트에 적용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55411" y="3428409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01119" y="4023457"/>
            <a:ext cx="3231607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데이터를 비동기 기법을 사용하여 가져오는 방식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(Fetch API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여러 데이터들을 가져와서 시각화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(Chart.js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686540" y="7956743"/>
            <a:ext cx="3231607" cy="219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MVC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패턴을 사용하여 프로젝트 제작 경험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Servlet 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model2를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기반으로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제공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서비스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제작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회원관리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기능과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제작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JSTL과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EL을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표현 </a:t>
            </a:r>
            <a:r>
              <a:rPr lang="ko-KR" alt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로직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분리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Singleton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패턴을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인스턴스에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관리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frontcontroller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패턴을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요청에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관리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940832" y="7361695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14466" y="7398701"/>
            <a:ext cx="11469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2124" y="7993749"/>
            <a:ext cx="3231607" cy="219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305646" y="7398701"/>
            <a:ext cx="11469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63304" y="7993749"/>
            <a:ext cx="3231607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명령어 사용 경험</a:t>
            </a: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(</a:t>
            </a:r>
            <a:r>
              <a:rPr lang="ko-KR" alt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스테이징</a:t>
            </a: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커밋</a:t>
            </a:r>
            <a:r>
              <a:rPr lang="ko-KR" alt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등 </a:t>
            </a:r>
            <a:r>
              <a:rPr lang="ko-KR" alt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브랜치</a:t>
            </a:r>
            <a:r>
              <a:rPr lang="ko-KR" alt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관리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</a:t>
            </a: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0301513" y="6430196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1" y="0"/>
                </a:lnTo>
                <a:lnTo>
                  <a:pt x="1725671" y="819693"/>
                </a:lnTo>
                <a:lnTo>
                  <a:pt x="0" y="8196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069716" y="7398701"/>
            <a:ext cx="2189265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48545" y="7993749"/>
            <a:ext cx="3231607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프로젝트의 데이터를 저장하기 위한 다양한 쿼리문 사용 경험</a:t>
            </a: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모델2의 JSP를 통해 데이터베이스에 접속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339229" y="2566267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477620" y="2578591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3940832" y="3428409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HTML5, CSS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668493" y="3992666"/>
            <a:ext cx="3231607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HTML5의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폼태그를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서버와의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원활한데이터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교환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설계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CSS를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웹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사이트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디자인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사용 기술 경험</a:t>
            </a:r>
          </a:p>
        </p:txBody>
      </p:sp>
      <p:sp>
        <p:nvSpPr>
          <p:cNvPr id="33" name="TextBox 22"/>
          <p:cNvSpPr txBox="1"/>
          <p:nvPr/>
        </p:nvSpPr>
        <p:spPr>
          <a:xfrm>
            <a:off x="1446679" y="8001058"/>
            <a:ext cx="3231607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 모델을 사용한 예측 모델 훈련 경험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수명 모델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모델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산점도를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사용하여 </a:t>
            </a:r>
            <a:r>
              <a:rPr lang="ko-KR" alt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특성간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상관관계 분석 경험</a:t>
            </a: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시각화 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909602" y="2774539"/>
            <a:ext cx="10468796" cy="6483761"/>
          </a:xfrm>
          <a:custGeom>
            <a:avLst/>
            <a:gdLst/>
            <a:ahLst/>
            <a:cxnLst/>
            <a:rect l="l" t="t" r="r" b="b"/>
            <a:pathLst>
              <a:path w="10468796" h="6483761">
                <a:moveTo>
                  <a:pt x="0" y="0"/>
                </a:moveTo>
                <a:lnTo>
                  <a:pt x="10468796" y="0"/>
                </a:lnTo>
                <a:lnTo>
                  <a:pt x="10468796" y="6483761"/>
                </a:lnTo>
                <a:lnTo>
                  <a:pt x="0" y="6483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스케쥴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1차 프로젝트(UI &amp; Big Data)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1220</TotalTime>
  <Words>1349</Words>
  <Application>Microsoft Office PowerPoint</Application>
  <PresentationFormat>사용자 지정</PresentationFormat>
  <Paragraphs>295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Calibri</vt:lpstr>
      <vt:lpstr>Noto Sans KR Black</vt:lpstr>
      <vt:lpstr>Noto Sans KR SemiBold</vt:lpstr>
      <vt:lpstr>Noto Sans KR</vt:lpstr>
      <vt:lpstr>맑은 고딕</vt:lpstr>
      <vt:lpstr>Arial</vt:lpstr>
      <vt:lpstr>Noto Sans KR ExtraBold</vt:lpstr>
      <vt:lpstr>Poppins Medium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cp:lastModifiedBy>user</cp:lastModifiedBy>
  <cp:revision>52</cp:revision>
  <dcterms:created xsi:type="dcterms:W3CDTF">2006-08-16T00:00:00Z</dcterms:created>
  <dcterms:modified xsi:type="dcterms:W3CDTF">2024-02-23T08:45:48Z</dcterms:modified>
  <dc:identifier>DAF7f8qquhk</dc:identifier>
</cp:coreProperties>
</file>